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1" r:id="rId4"/>
  </p:sldMasterIdLst>
  <p:sldIdLst>
    <p:sldId id="256" r:id="rId5"/>
    <p:sldId id="267" r:id="rId6"/>
    <p:sldId id="257" r:id="rId7"/>
    <p:sldId id="268" r:id="rId8"/>
    <p:sldId id="269" r:id="rId9"/>
    <p:sldId id="258" r:id="rId10"/>
    <p:sldId id="259" r:id="rId11"/>
    <p:sldId id="260" r:id="rId12"/>
    <p:sldId id="261" r:id="rId13"/>
    <p:sldId id="262" r:id="rId14"/>
    <p:sldId id="264" r:id="rId15"/>
    <p:sldId id="271" r:id="rId16"/>
    <p:sldId id="270" r:id="rId17"/>
    <p:sldId id="26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FA3CEC"/>
    <a:srgbClr val="B53C0B"/>
    <a:srgbClr val="A54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FBC083-8AE5-475F-BF55-4BD08B82CEC5}" v="4" dt="2022-09-08T16:57:09.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7AFFB9B-9FB8-469E-96F9-4D32314110B6}" type="datetimeFigureOut">
              <a:rPr lang="en-US" smtClean="0"/>
              <a:t>9/8/2022</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988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4979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7915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0243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1473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976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94434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8534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16894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086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4760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734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2093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9/8/2022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1982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0159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81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9/8/2022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9233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9/8/2022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3105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1084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9/8/2022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4632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C35BB1C6-BF8F-4481-8AB2-603A1C8A906A}" type="datetimeFigureOut">
              <a:rPr lang="en-US" smtClean="0"/>
              <a:t>9/8/2022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198169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Lst>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mailto:mpjackson@atlanta.k12.ga.us" TargetMode="External"/><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034451" y="508915"/>
            <a:ext cx="10027153" cy="2422652"/>
          </a:xfrm>
        </p:spPr>
        <p:txBody>
          <a:bodyPr>
            <a:normAutofit fontScale="90000"/>
          </a:bodyPr>
          <a:lstStyle/>
          <a:p>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r>
              <a:rPr lang="en-US" sz="5400" dirty="0"/>
              <a:t>		</a:t>
            </a:r>
            <a:r>
              <a:rPr lang="en-US" sz="4400" dirty="0">
                <a:solidFill>
                  <a:schemeClr val="tx1"/>
                </a:solidFill>
              </a:rPr>
              <a:t>Welcome</a:t>
            </a:r>
            <a:r>
              <a:rPr lang="en-US" sz="5400" dirty="0">
                <a:solidFill>
                  <a:schemeClr val="tx1"/>
                </a:solidFill>
              </a:rPr>
              <a:t> </a:t>
            </a:r>
            <a:r>
              <a:rPr lang="en-US" sz="2700" dirty="0">
                <a:solidFill>
                  <a:schemeClr val="tx1"/>
                </a:solidFill>
              </a:rPr>
              <a:t>Parents/Guardians</a:t>
            </a:r>
            <a:r>
              <a:rPr lang="en-US" sz="5400" dirty="0">
                <a:solidFill>
                  <a:schemeClr val="tx1"/>
                </a:solidFill>
              </a:rPr>
              <a:t> </a:t>
            </a:r>
            <a:br>
              <a:rPr lang="en-US" sz="5400" dirty="0">
                <a:solidFill>
                  <a:schemeClr val="tx1"/>
                </a:solidFill>
              </a:rPr>
            </a:br>
            <a:r>
              <a:rPr lang="en-US" sz="4000" dirty="0">
                <a:solidFill>
                  <a:schemeClr val="tx1"/>
                </a:solidFill>
              </a:rPr>
              <a:t>Henry Louis “Hank” Aaron </a:t>
            </a:r>
            <a:br>
              <a:rPr lang="en-US" sz="4000" dirty="0">
                <a:solidFill>
                  <a:schemeClr val="tx1"/>
                </a:solidFill>
              </a:rPr>
            </a:br>
            <a:r>
              <a:rPr lang="en-US" sz="4000" dirty="0">
                <a:solidFill>
                  <a:schemeClr val="tx1"/>
                </a:solidFill>
              </a:rPr>
              <a:t>New Beginnings Academy</a:t>
            </a:r>
            <a:br>
              <a:rPr lang="en-US" sz="2800" dirty="0">
                <a:solidFill>
                  <a:schemeClr val="tx1"/>
                </a:solidFill>
              </a:rPr>
            </a:br>
            <a:r>
              <a:rPr lang="en-US" sz="1800" dirty="0">
                <a:solidFill>
                  <a:schemeClr val="tx1"/>
                </a:solidFill>
              </a:rPr>
              <a:t>2022-2023  School year</a:t>
            </a:r>
            <a:br>
              <a:rPr lang="en-US" sz="1300" dirty="0">
                <a:solidFill>
                  <a:schemeClr val="tx1"/>
                </a:solidFill>
              </a:rPr>
            </a:br>
            <a:br>
              <a:rPr lang="en-US" sz="1300" dirty="0">
                <a:solidFill>
                  <a:schemeClr val="tx1"/>
                </a:solidFill>
              </a:rPr>
            </a:br>
            <a:br>
              <a:rPr lang="en-US" sz="1300" b="1" dirty="0">
                <a:solidFill>
                  <a:schemeClr val="tx1"/>
                </a:solidFill>
                <a:latin typeface="Times New Roman" panose="02020603050405020304" pitchFamily="18" charset="0"/>
                <a:cs typeface="Times New Roman" panose="02020603050405020304" pitchFamily="18" charset="0"/>
              </a:rPr>
            </a:br>
            <a:endParaRPr lang="en-US" sz="1300" i="1" dirty="0">
              <a:solidFill>
                <a:schemeClr val="tx1"/>
              </a:solidFill>
            </a:endParaRPr>
          </a:p>
        </p:txBody>
      </p:sp>
      <p:sp>
        <p:nvSpPr>
          <p:cNvPr id="3" name="Subtitle 2"/>
          <p:cNvSpPr>
            <a:spLocks noGrp="1"/>
          </p:cNvSpPr>
          <p:nvPr>
            <p:ph type="subTitle" idx="1"/>
          </p:nvPr>
        </p:nvSpPr>
        <p:spPr>
          <a:xfrm>
            <a:off x="680320" y="4394038"/>
            <a:ext cx="10357794" cy="1402365"/>
          </a:xfrm>
        </p:spPr>
        <p:txBody>
          <a:bodyPr>
            <a:normAutofit/>
          </a:bodyPr>
          <a:lstStyle/>
          <a:p>
            <a:pPr>
              <a:lnSpc>
                <a:spcPct val="100000"/>
              </a:lnSpc>
              <a:spcBef>
                <a:spcPts val="0"/>
              </a:spcBef>
            </a:pPr>
            <a:r>
              <a:rPr lang="en-US" sz="1800" b="1" dirty="0">
                <a:solidFill>
                  <a:schemeClr val="tx1"/>
                </a:solidFill>
                <a:latin typeface="Times New Roman" panose="02020603050405020304" pitchFamily="18" charset="0"/>
                <a:cs typeface="Times New Roman" panose="02020603050405020304" pitchFamily="18" charset="0"/>
              </a:rPr>
              <a:t>Dr. Zawadaski Robinson – Principal</a:t>
            </a:r>
          </a:p>
          <a:p>
            <a:pPr>
              <a:lnSpc>
                <a:spcPct val="100000"/>
              </a:lnSpc>
              <a:spcBef>
                <a:spcPts val="0"/>
              </a:spcBef>
            </a:pPr>
            <a:r>
              <a:rPr lang="en-US" sz="1200" b="1" dirty="0">
                <a:solidFill>
                  <a:schemeClr val="tx1"/>
                </a:solidFill>
                <a:latin typeface="Times New Roman" panose="02020603050405020304" pitchFamily="18" charset="0"/>
                <a:cs typeface="Times New Roman" panose="02020603050405020304" pitchFamily="18" charset="0"/>
              </a:rPr>
              <a:t>Maurice Harrison– Assistant Principal</a:t>
            </a:r>
          </a:p>
          <a:p>
            <a:pPr>
              <a:lnSpc>
                <a:spcPct val="100000"/>
              </a:lnSpc>
              <a:spcBef>
                <a:spcPts val="0"/>
              </a:spcBef>
            </a:pPr>
            <a:r>
              <a:rPr lang="en-US" sz="1200" b="1" dirty="0">
                <a:solidFill>
                  <a:schemeClr val="tx1"/>
                </a:solidFill>
                <a:latin typeface="Times New Roman" panose="02020603050405020304" pitchFamily="18" charset="0"/>
                <a:cs typeface="Times New Roman" panose="02020603050405020304" pitchFamily="18" charset="0"/>
              </a:rPr>
              <a:t>Sherry Johnson – Assistant Principal</a:t>
            </a:r>
          </a:p>
          <a:p>
            <a:pPr>
              <a:lnSpc>
                <a:spcPct val="100000"/>
              </a:lnSpc>
              <a:spcBef>
                <a:spcPts val="0"/>
              </a:spcBef>
            </a:pPr>
            <a:r>
              <a:rPr lang="en-US" sz="1200" b="1" dirty="0">
                <a:solidFill>
                  <a:schemeClr val="tx1"/>
                </a:solidFill>
                <a:latin typeface="Times New Roman" panose="02020603050405020304" pitchFamily="18" charset="0"/>
                <a:cs typeface="Times New Roman" panose="02020603050405020304" pitchFamily="18" charset="0"/>
              </a:rPr>
              <a:t>Christopher Reese – Assistant Principal</a:t>
            </a:r>
          </a:p>
          <a:p>
            <a:pPr>
              <a:lnSpc>
                <a:spcPct val="100000"/>
              </a:lnSpc>
              <a:spcBef>
                <a:spcPts val="0"/>
              </a:spcBef>
            </a:pPr>
            <a:r>
              <a:rPr lang="en-US" sz="1200" b="1" dirty="0">
                <a:solidFill>
                  <a:schemeClr val="tx1"/>
                </a:solidFill>
                <a:latin typeface="Times New Roman" panose="02020603050405020304" pitchFamily="18" charset="0"/>
                <a:cs typeface="Times New Roman" panose="02020603050405020304" pitchFamily="18" charset="0"/>
              </a:rPr>
              <a:t>Mamie Jackson – Parent Liaison</a:t>
            </a:r>
          </a:p>
          <a:p>
            <a:pPr>
              <a:lnSpc>
                <a:spcPct val="100000"/>
              </a:lnSpc>
              <a:spcBef>
                <a:spcPts val="0"/>
              </a:spcBef>
            </a:pPr>
            <a:r>
              <a:rPr lang="en-US" sz="1200" b="1" dirty="0">
                <a:solidFill>
                  <a:schemeClr val="tx1"/>
                </a:solidFill>
                <a:latin typeface="Times New Roman" panose="02020603050405020304" pitchFamily="18" charset="0"/>
                <a:cs typeface="Times New Roman" panose="02020603050405020304" pitchFamily="18" charset="0"/>
              </a:rPr>
              <a:t>mpjackson@atlanta.k12.ga.us</a:t>
            </a:r>
          </a:p>
        </p:txBody>
      </p:sp>
      <p:pic>
        <p:nvPicPr>
          <p:cNvPr id="8" name="Picture 7" descr="Logo&#10;&#10;Description automatically generated">
            <a:extLst>
              <a:ext uri="{FF2B5EF4-FFF2-40B4-BE49-F238E27FC236}">
                <a16:creationId xmlns:a16="http://schemas.microsoft.com/office/drawing/2014/main" id="{B665825C-D059-57B1-A65C-D631ED3E9F39}"/>
              </a:ext>
            </a:extLst>
          </p:cNvPr>
          <p:cNvPicPr>
            <a:picLocks noChangeAspect="1"/>
          </p:cNvPicPr>
          <p:nvPr/>
        </p:nvPicPr>
        <p:blipFill>
          <a:blip r:embed="rId2"/>
          <a:stretch>
            <a:fillRect/>
          </a:stretch>
        </p:blipFill>
        <p:spPr>
          <a:xfrm>
            <a:off x="1153885" y="380968"/>
            <a:ext cx="4560966" cy="3951752"/>
          </a:xfrm>
          <a:prstGeom prst="rect">
            <a:avLst/>
          </a:prstGeom>
        </p:spPr>
      </p:pic>
      <p:pic>
        <p:nvPicPr>
          <p:cNvPr id="11" name="Picture 10" descr="Logo&#10;&#10;Description automatically generated">
            <a:extLst>
              <a:ext uri="{FF2B5EF4-FFF2-40B4-BE49-F238E27FC236}">
                <a16:creationId xmlns:a16="http://schemas.microsoft.com/office/drawing/2014/main" id="{0393D394-6EEF-3089-E81B-7F3E888FBBFB}"/>
              </a:ext>
            </a:extLst>
          </p:cNvPr>
          <p:cNvPicPr>
            <a:picLocks noChangeAspect="1"/>
          </p:cNvPicPr>
          <p:nvPr/>
        </p:nvPicPr>
        <p:blipFill>
          <a:blip r:embed="rId3"/>
          <a:stretch>
            <a:fillRect/>
          </a:stretch>
        </p:blipFill>
        <p:spPr>
          <a:xfrm>
            <a:off x="8285615" y="2463962"/>
            <a:ext cx="2200275" cy="1759695"/>
          </a:xfrm>
          <a:prstGeom prst="rect">
            <a:avLst/>
          </a:prstGeom>
        </p:spPr>
      </p:pic>
      <p:pic>
        <p:nvPicPr>
          <p:cNvPr id="13" name="Picture 12" descr="A picture containing headdress, helmet, vector graphics&#10;&#10;Description automatically generated">
            <a:extLst>
              <a:ext uri="{FF2B5EF4-FFF2-40B4-BE49-F238E27FC236}">
                <a16:creationId xmlns:a16="http://schemas.microsoft.com/office/drawing/2014/main" id="{D9016878-2F1B-7A46-1363-E4B4CAF9A01A}"/>
              </a:ext>
            </a:extLst>
          </p:cNvPr>
          <p:cNvPicPr>
            <a:picLocks noChangeAspect="1"/>
          </p:cNvPicPr>
          <p:nvPr/>
        </p:nvPicPr>
        <p:blipFill>
          <a:blip r:embed="rId4"/>
          <a:stretch>
            <a:fillRect/>
          </a:stretch>
        </p:blipFill>
        <p:spPr>
          <a:xfrm>
            <a:off x="158523" y="4332720"/>
            <a:ext cx="1990725" cy="1630393"/>
          </a:xfrm>
          <a:prstGeom prst="rect">
            <a:avLst/>
          </a:prstGeom>
        </p:spPr>
      </p:pic>
    </p:spTree>
    <p:extLst>
      <p:ext uri="{BB962C8B-B14F-4D97-AF65-F5344CB8AC3E}">
        <p14:creationId xmlns:p14="http://schemas.microsoft.com/office/powerpoint/2010/main" val="242066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C000"/>
                </a:solidFill>
                <a:latin typeface="Times New Roman" panose="02020603050405020304" pitchFamily="18" charset="0"/>
                <a:cs typeface="Times New Roman" panose="02020603050405020304" pitchFamily="18" charset="0"/>
              </a:rPr>
              <a:t>Please complete a survey</a:t>
            </a:r>
          </a:p>
        </p:txBody>
      </p:sp>
      <p:sp>
        <p:nvSpPr>
          <p:cNvPr id="3" name="Content Placeholder 2"/>
          <p:cNvSpPr>
            <a:spLocks noGrp="1"/>
          </p:cNvSpPr>
          <p:nvPr>
            <p:ph idx="1"/>
          </p:nvPr>
        </p:nvSpPr>
        <p:spPr>
          <a:xfrm>
            <a:off x="1149178" y="2367071"/>
            <a:ext cx="9601200" cy="2945562"/>
          </a:xfrm>
        </p:spPr>
        <p:txBody>
          <a:bodyPr/>
          <a:lstStyle/>
          <a:p>
            <a:r>
              <a:rPr lang="en-US" dirty="0">
                <a:latin typeface="Times New Roman" panose="02020603050405020304" pitchFamily="18" charset="0"/>
                <a:cs typeface="Times New Roman" panose="02020603050405020304" pitchFamily="18" charset="0"/>
              </a:rPr>
              <a:t>Please go to “We Need Your Feedback” board in Parent Center and complete a Title I survey.  We need to hear from you. Thanks for all you do, </a:t>
            </a:r>
          </a:p>
        </p:txBody>
      </p:sp>
      <p:pic>
        <p:nvPicPr>
          <p:cNvPr id="6" name="Picture 5"/>
          <p:cNvPicPr>
            <a:picLocks noChangeAspect="1"/>
          </p:cNvPicPr>
          <p:nvPr/>
        </p:nvPicPr>
        <p:blipFill>
          <a:blip r:embed="rId2"/>
          <a:stretch>
            <a:fillRect/>
          </a:stretch>
        </p:blipFill>
        <p:spPr>
          <a:xfrm>
            <a:off x="527222" y="4505711"/>
            <a:ext cx="3242490" cy="16138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392" y="2060058"/>
            <a:ext cx="2494449" cy="11116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845" y="4192545"/>
            <a:ext cx="3242489" cy="1927010"/>
          </a:xfrm>
          <a:prstGeom prst="rect">
            <a:avLst/>
          </a:prstGeom>
        </p:spPr>
      </p:pic>
    </p:spTree>
    <p:extLst>
      <p:ext uri="{BB962C8B-B14F-4D97-AF65-F5344CB8AC3E}">
        <p14:creationId xmlns:p14="http://schemas.microsoft.com/office/powerpoint/2010/main" val="2598124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83326"/>
            <a:ext cx="10396882" cy="692331"/>
          </a:xfrm>
        </p:spPr>
        <p:txBody>
          <a:bodyPr>
            <a:normAutofit fontScale="90000"/>
          </a:bodyPr>
          <a:lstStyle/>
          <a:p>
            <a:r>
              <a:rPr lang="en-US" sz="4400" dirty="0">
                <a:solidFill>
                  <a:srgbClr val="FFC000"/>
                </a:solidFill>
                <a:latin typeface="Times New Roman" panose="02020603050405020304" pitchFamily="18" charset="0"/>
                <a:cs typeface="Times New Roman" panose="02020603050405020304" pitchFamily="18" charset="0"/>
              </a:rPr>
              <a:t>Events for the Year 2022-23 (Fall)</a:t>
            </a:r>
          </a:p>
        </p:txBody>
      </p:sp>
      <p:sp>
        <p:nvSpPr>
          <p:cNvPr id="3" name="Content Placeholder 2"/>
          <p:cNvSpPr>
            <a:spLocks noGrp="1"/>
          </p:cNvSpPr>
          <p:nvPr>
            <p:ph idx="1"/>
          </p:nvPr>
        </p:nvSpPr>
        <p:spPr>
          <a:xfrm>
            <a:off x="496389" y="1018903"/>
            <a:ext cx="11009810" cy="5118285"/>
          </a:xfrm>
        </p:spPr>
        <p:txBody>
          <a:bodyPr>
            <a:normAutofit fontScale="55000" lnSpcReduction="20000"/>
          </a:bodyPr>
          <a:lstStyle/>
          <a:p>
            <a:pPr marL="0" marR="1508760">
              <a:lnSpc>
                <a:spcPct val="120000"/>
              </a:lnSpc>
              <a:spcBef>
                <a:spcPts val="0"/>
              </a:spcBef>
              <a:spcAft>
                <a:spcPts val="0"/>
              </a:spcAft>
            </a:pPr>
            <a:r>
              <a:rPr lang="en-US" sz="2500" b="1" i="1" dirty="0">
                <a:solidFill>
                  <a:srgbClr val="000000"/>
                </a:solidFill>
                <a:effectLst/>
                <a:latin typeface="Times New Roman" panose="02020603050405020304" pitchFamily="18" charset="0"/>
                <a:ea typeface="Calibri" panose="020F0502020204030204" pitchFamily="34" charset="0"/>
                <a:cs typeface="MinionPro-Regular"/>
              </a:rPr>
              <a:t>Henry Louis “Hank” Aaron New Beginnings Academy</a:t>
            </a:r>
            <a:r>
              <a:rPr lang="en-US" sz="2500" dirty="0">
                <a:solidFill>
                  <a:srgbClr val="000000"/>
                </a:solidFill>
                <a:effectLst/>
                <a:latin typeface="Times New Roman" panose="02020603050405020304" pitchFamily="18" charset="0"/>
                <a:ea typeface="Calibri" panose="020F0502020204030204" pitchFamily="34" charset="0"/>
                <a:cs typeface="MinionPro-Regular"/>
              </a:rPr>
              <a:t> will host the following events to build the capacity for strong family engagement to support a partnership among the school, parents, and the community to improve student academic achievement. All meetings for parents and family members will be held during the day and some meetings in the evening at 4:30 pm.</a:t>
            </a:r>
            <a:endParaRPr lang="en-US" sz="2500" dirty="0">
              <a:solidFill>
                <a:srgbClr val="000000"/>
              </a:solidFill>
              <a:effectLst/>
              <a:latin typeface="MinionPro-Regular"/>
              <a:ea typeface="Calibri" panose="020F0502020204030204" pitchFamily="34" charset="0"/>
              <a:cs typeface="MinionPro-Regular"/>
            </a:endParaRPr>
          </a:p>
          <a:p>
            <a:pPr marL="0" marR="1508760">
              <a:lnSpc>
                <a:spcPct val="120000"/>
              </a:lnSpc>
              <a:spcBef>
                <a:spcPts val="0"/>
              </a:spcBef>
              <a:spcAft>
                <a:spcPts val="0"/>
              </a:spcAft>
            </a:pPr>
            <a:r>
              <a:rPr lang="en-US" sz="2900" b="1" i="1" u="sng" dirty="0">
                <a:solidFill>
                  <a:srgbClr val="00B050"/>
                </a:solidFill>
                <a:effectLst/>
                <a:latin typeface="Times New Roman" panose="02020603050405020304" pitchFamily="18" charset="0"/>
                <a:ea typeface="Calibri" panose="020F0502020204030204" pitchFamily="34" charset="0"/>
                <a:cs typeface="MinionPro-Regular"/>
              </a:rPr>
              <a:t>Fall Events:</a:t>
            </a:r>
          </a:p>
          <a:p>
            <a:pPr marL="0" marR="1508760">
              <a:lnSpc>
                <a:spcPct val="120000"/>
              </a:lnSpc>
              <a:spcBef>
                <a:spcPts val="0"/>
              </a:spcBef>
              <a:spcAft>
                <a:spcPts val="0"/>
              </a:spcAft>
            </a:pPr>
            <a:endParaRPr lang="en-US" sz="2400" dirty="0">
              <a:solidFill>
                <a:srgbClr val="000000"/>
              </a:solidFill>
              <a:effectLst/>
              <a:latin typeface="MinionPro-Regular"/>
              <a:ea typeface="Calibri" panose="020F0502020204030204" pitchFamily="34" charset="0"/>
              <a:cs typeface="MinionPro-Regular"/>
            </a:endParaRPr>
          </a:p>
          <a:p>
            <a:pPr marL="0" marR="0">
              <a:lnSpc>
                <a:spcPct val="120000"/>
              </a:lnSpc>
              <a:spcBef>
                <a:spcPts val="0"/>
              </a:spcBef>
              <a:spcAft>
                <a:spcPts val="0"/>
              </a:spcAft>
            </a:pPr>
            <a:r>
              <a:rPr lang="en-US" sz="2500" b="1" i="1" dirty="0">
                <a:solidFill>
                  <a:srgbClr val="767171"/>
                </a:solidFill>
                <a:effectLst/>
                <a:latin typeface="MinionPro-Regular"/>
                <a:ea typeface="Calibri" panose="020F0502020204030204" pitchFamily="34" charset="0"/>
                <a:cs typeface="MinionPro-Regular"/>
              </a:rPr>
              <a:t>Open House </a:t>
            </a:r>
            <a:endParaRPr lang="en-US" sz="2500" dirty="0">
              <a:solidFill>
                <a:srgbClr val="000000"/>
              </a:solidFill>
              <a:effectLst/>
              <a:latin typeface="MinionPro-Regular"/>
              <a:ea typeface="Calibri" panose="020F0502020204030204" pitchFamily="34" charset="0"/>
              <a:cs typeface="MinionPro-Regular"/>
            </a:endParaRPr>
          </a:p>
          <a:p>
            <a:pPr marL="0" marR="0">
              <a:lnSpc>
                <a:spcPct val="120000"/>
              </a:lnSpc>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MinionPro-Regular"/>
              </a:rPr>
              <a:t>Meet your child’s teacher and our friendly and helpful school staff for the year.</a:t>
            </a:r>
            <a:endParaRPr lang="en-US" sz="2200" dirty="0">
              <a:solidFill>
                <a:srgbClr val="000000"/>
              </a:solidFill>
              <a:effectLst/>
              <a:latin typeface="MinionPro-Regular"/>
              <a:ea typeface="Calibri" panose="020F0502020204030204" pitchFamily="34" charset="0"/>
              <a:cs typeface="MinionPro-Regular"/>
            </a:endParaRPr>
          </a:p>
          <a:p>
            <a:pPr marL="0" marR="0">
              <a:spcBef>
                <a:spcPts val="0"/>
              </a:spcBef>
              <a:spcAft>
                <a:spcPts val="0"/>
              </a:spcAft>
            </a:pPr>
            <a:r>
              <a:rPr lang="en-US" sz="2200" dirty="0">
                <a:solidFill>
                  <a:srgbClr val="AEAAA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2500" b="1" i="1" dirty="0">
                <a:solidFill>
                  <a:srgbClr val="767171"/>
                </a:solidFill>
                <a:effectLst/>
                <a:latin typeface="MinionPro-Regular"/>
                <a:ea typeface="Calibri" panose="020F0502020204030204" pitchFamily="34" charset="0"/>
                <a:cs typeface="MinionPro-Regular"/>
              </a:rPr>
              <a:t>Help me understand parent portal </a:t>
            </a:r>
            <a:endParaRPr lang="en-US" sz="2500" dirty="0">
              <a:solidFill>
                <a:srgbClr val="000000"/>
              </a:solidFill>
              <a:effectLst/>
              <a:latin typeface="MinionPro-Regular"/>
              <a:ea typeface="Calibri" panose="020F0502020204030204" pitchFamily="34" charset="0"/>
              <a:cs typeface="MinionPro-Regular"/>
            </a:endParaRPr>
          </a:p>
          <a:p>
            <a:pPr marL="0" marR="0">
              <a:lnSpc>
                <a:spcPct val="120000"/>
              </a:lnSpc>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MinionPro-Regular"/>
              </a:rPr>
              <a:t>Learn helpful information to show parents how to monitor their child’s progress.  </a:t>
            </a:r>
            <a:endParaRPr lang="en-US" sz="2200" dirty="0">
              <a:solidFill>
                <a:srgbClr val="000000"/>
              </a:solidFill>
              <a:effectLst/>
              <a:latin typeface="MinionPro-Regular"/>
              <a:ea typeface="Calibri" panose="020F0502020204030204" pitchFamily="34" charset="0"/>
              <a:cs typeface="MinionPro-Regular"/>
            </a:endParaRPr>
          </a:p>
          <a:p>
            <a:pPr marL="0" marR="0">
              <a:lnSpc>
                <a:spcPct val="120000"/>
              </a:lnSpc>
              <a:spcBef>
                <a:spcPts val="0"/>
              </a:spcBef>
              <a:spcAft>
                <a:spcPts val="0"/>
              </a:spcAft>
            </a:pPr>
            <a:r>
              <a:rPr lang="en-US" sz="2200" dirty="0">
                <a:solidFill>
                  <a:srgbClr val="767171"/>
                </a:solidFill>
                <a:effectLst/>
                <a:latin typeface="Times New Roman" panose="02020603050405020304" pitchFamily="18" charset="0"/>
                <a:ea typeface="Calibri" panose="020F0502020204030204" pitchFamily="34" charset="0"/>
                <a:cs typeface="MinionPro-Regular"/>
              </a:rPr>
              <a:t> </a:t>
            </a:r>
            <a:endParaRPr lang="en-US" sz="2200" dirty="0">
              <a:solidFill>
                <a:srgbClr val="000000"/>
              </a:solidFill>
              <a:effectLst/>
              <a:latin typeface="MinionPro-Regular"/>
              <a:ea typeface="Calibri" panose="020F0502020204030204" pitchFamily="34" charset="0"/>
              <a:cs typeface="MinionPro-Regular"/>
            </a:endParaRPr>
          </a:p>
          <a:p>
            <a:pPr marL="0" marR="0">
              <a:lnSpc>
                <a:spcPct val="120000"/>
              </a:lnSpc>
              <a:spcBef>
                <a:spcPts val="0"/>
              </a:spcBef>
              <a:spcAft>
                <a:spcPts val="0"/>
              </a:spcAft>
            </a:pPr>
            <a:r>
              <a:rPr lang="en-US" sz="2200" b="1" i="1" dirty="0">
                <a:solidFill>
                  <a:srgbClr val="767171"/>
                </a:solidFill>
                <a:effectLst/>
                <a:latin typeface="Times New Roman" panose="02020603050405020304" pitchFamily="18" charset="0"/>
                <a:ea typeface="Calibri" panose="020F0502020204030204" pitchFamily="34" charset="0"/>
                <a:cs typeface="MinionPro-Regular"/>
              </a:rPr>
              <a:t>Annual Title I Meeting </a:t>
            </a:r>
            <a:endParaRPr lang="en-US" sz="2200" dirty="0">
              <a:solidFill>
                <a:srgbClr val="000000"/>
              </a:solidFill>
              <a:effectLst/>
              <a:latin typeface="MinionPro-Regular"/>
              <a:ea typeface="Calibri" panose="020F0502020204030204" pitchFamily="34" charset="0"/>
              <a:cs typeface="MinionPro-Regular"/>
            </a:endParaRPr>
          </a:p>
          <a:p>
            <a:pPr marL="0" marR="0">
              <a:lnSpc>
                <a:spcPct val="120000"/>
              </a:lnSpc>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MinionPro-Regular"/>
              </a:rPr>
              <a:t>We invite you to an evening of learning and sharing about our Title I program, including our parent and   family </a:t>
            </a:r>
            <a:r>
              <a:rPr lang="en-US" sz="2200" dirty="0" err="1">
                <a:solidFill>
                  <a:srgbClr val="000000"/>
                </a:solidFill>
                <a:effectLst/>
                <a:latin typeface="Times New Roman" panose="02020603050405020304" pitchFamily="18" charset="0"/>
                <a:ea typeface="Calibri" panose="020F0502020204030204" pitchFamily="34" charset="0"/>
                <a:cs typeface="MinionPro-Regular"/>
              </a:rPr>
              <a:t>engagemen</a:t>
            </a:r>
            <a:r>
              <a:rPr lang="en-US" sz="2200" dirty="0">
                <a:solidFill>
                  <a:srgbClr val="000000"/>
                </a:solidFill>
                <a:latin typeface="Times New Roman" panose="02020603050405020304" pitchFamily="18" charset="0"/>
                <a:ea typeface="Calibri" panose="020F0502020204030204" pitchFamily="34" charset="0"/>
                <a:cs typeface="MinionPro-Regular"/>
              </a:rPr>
              <a:t> </a:t>
            </a:r>
            <a:r>
              <a:rPr lang="en-US" sz="2200" dirty="0">
                <a:solidFill>
                  <a:srgbClr val="000000"/>
                </a:solidFill>
                <a:effectLst/>
                <a:latin typeface="Times New Roman" panose="02020603050405020304" pitchFamily="18" charset="0"/>
                <a:ea typeface="Calibri" panose="020F0502020204030204" pitchFamily="34" charset="0"/>
                <a:cs typeface="MinionPro-Regular"/>
              </a:rPr>
              <a:t>policy,   the school-wide plan, the school-parent compacts, and parents’ requirements. Invitations will be emailed and posted in the school newsletter, social media, and local media</a:t>
            </a:r>
            <a:endParaRPr lang="en-US" sz="2200" dirty="0">
              <a:solidFill>
                <a:srgbClr val="000000"/>
              </a:solidFill>
              <a:effectLst/>
              <a:latin typeface="MinionPro-Regular"/>
              <a:ea typeface="Calibri" panose="020F0502020204030204" pitchFamily="34" charset="0"/>
              <a:cs typeface="MinionPro-Regular"/>
            </a:endParaRPr>
          </a:p>
          <a:p>
            <a:pPr marL="0" marR="0">
              <a:spcBef>
                <a:spcPts val="0"/>
              </a:spcBef>
              <a:spcAft>
                <a:spcPts val="0"/>
              </a:spcAft>
            </a:pPr>
            <a:r>
              <a:rPr lang="en-US" sz="2200" dirty="0">
                <a:solidFill>
                  <a:srgbClr val="76717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2500" b="1" i="1" dirty="0">
                <a:solidFill>
                  <a:srgbClr val="767171"/>
                </a:solidFill>
                <a:effectLst/>
                <a:latin typeface="MinionPro-Regular"/>
                <a:ea typeface="Calibri" panose="020F0502020204030204" pitchFamily="34" charset="0"/>
                <a:cs typeface="MinionPro-Regular"/>
              </a:rPr>
              <a:t>Parent Workshop- Parent round table discussion </a:t>
            </a:r>
            <a:endParaRPr lang="en-US" sz="2500" dirty="0">
              <a:solidFill>
                <a:srgbClr val="000000"/>
              </a:solidFill>
              <a:effectLst/>
              <a:latin typeface="MinionPro-Regular"/>
              <a:ea typeface="Calibri" panose="020F0502020204030204" pitchFamily="34" charset="0"/>
              <a:cs typeface="MinionPro-Regular"/>
            </a:endParaRPr>
          </a:p>
          <a:p>
            <a:pPr marL="0" marR="0">
              <a:lnSpc>
                <a:spcPct val="120000"/>
              </a:lnSpc>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MinionPro-Regular"/>
              </a:rPr>
              <a:t>Learn how to use the resource for housing, furniture, food, etc. What do you need as a parent to succeed?</a:t>
            </a:r>
            <a:endParaRPr lang="en-US" sz="2200" dirty="0">
              <a:solidFill>
                <a:srgbClr val="000000"/>
              </a:solidFill>
              <a:effectLst/>
              <a:latin typeface="MinionPro-Regular"/>
              <a:ea typeface="Calibri" panose="020F0502020204030204" pitchFamily="34" charset="0"/>
              <a:cs typeface="MinionPro-Regular"/>
            </a:endParaRPr>
          </a:p>
          <a:p>
            <a:pPr marL="0" marR="0">
              <a:spcBef>
                <a:spcPts val="0"/>
              </a:spcBef>
              <a:spcAft>
                <a:spcPts val="0"/>
              </a:spcAft>
            </a:pPr>
            <a:r>
              <a:rPr lang="en-US" sz="2500" dirty="0">
                <a:solidFill>
                  <a:srgbClr val="76717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pPr>
            <a:r>
              <a:rPr lang="en-US" sz="2500" b="1" i="1" dirty="0">
                <a:solidFill>
                  <a:srgbClr val="767171"/>
                </a:solidFill>
                <a:effectLst/>
                <a:latin typeface="MinionPro-Regular"/>
                <a:ea typeface="Calibri" panose="020F0502020204030204" pitchFamily="34" charset="0"/>
                <a:cs typeface="MinionPro-Regular"/>
              </a:rPr>
              <a:t>National Family Engagement Month –Take a pledge </a:t>
            </a:r>
            <a:endParaRPr lang="en-US" sz="2500" dirty="0">
              <a:solidFill>
                <a:srgbClr val="000000"/>
              </a:solidFill>
              <a:effectLst/>
              <a:latin typeface="MinionPro-Regular"/>
              <a:ea typeface="Calibri" panose="020F0502020204030204" pitchFamily="34" charset="0"/>
              <a:cs typeface="MinionPro-Regular"/>
            </a:endParaRPr>
          </a:p>
          <a:p>
            <a:pPr marL="0" marR="0">
              <a:lnSpc>
                <a:spcPct val="120000"/>
              </a:lnSpc>
              <a:spcBef>
                <a:spcPts val="0"/>
              </a:spcBef>
              <a:spcAft>
                <a:spcPts val="0"/>
              </a:spcAft>
            </a:pPr>
            <a:r>
              <a:rPr lang="en-US" sz="2200" dirty="0">
                <a:solidFill>
                  <a:srgbClr val="000000"/>
                </a:solidFill>
                <a:effectLst/>
                <a:latin typeface="Times New Roman" panose="02020603050405020304" pitchFamily="18" charset="0"/>
                <a:ea typeface="Calibri" panose="020F0502020204030204" pitchFamily="34" charset="0"/>
                <a:cs typeface="MinionPro-Regular"/>
              </a:rPr>
              <a:t>Parents will take a pledge and commit to play a role in the support of their child’s education. </a:t>
            </a:r>
            <a:endParaRPr lang="en-US" sz="2200" dirty="0">
              <a:solidFill>
                <a:srgbClr val="000000"/>
              </a:solidFill>
              <a:effectLst/>
              <a:latin typeface="MinionPro-Regular"/>
              <a:ea typeface="Calibri" panose="020F0502020204030204" pitchFamily="34" charset="0"/>
              <a:cs typeface="MinionPro-Regular"/>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4000"/>
              </a:lnSpc>
              <a:spcBef>
                <a:spcPts val="0"/>
              </a:spcBef>
              <a:spcAft>
                <a:spcPts val="7"/>
              </a:spcAft>
              <a:buNone/>
            </a:pPr>
            <a:r>
              <a:rPr lang="en-US" sz="2200" b="1" kern="1400" dirty="0">
                <a:solidFill>
                  <a:srgbClr val="000000"/>
                </a:solidFill>
                <a:latin typeface="Century Schoolbook" panose="02040604050505020304" pitchFamily="18" charset="0"/>
              </a:rPr>
              <a:t> </a:t>
            </a:r>
          </a:p>
        </p:txBody>
      </p:sp>
    </p:spTree>
    <p:extLst>
      <p:ext uri="{BB962C8B-B14F-4D97-AF65-F5344CB8AC3E}">
        <p14:creationId xmlns:p14="http://schemas.microsoft.com/office/powerpoint/2010/main" val="400460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8F03-3BCD-31FA-39D8-D620F35DA340}"/>
              </a:ext>
            </a:extLst>
          </p:cNvPr>
          <p:cNvSpPr>
            <a:spLocks noGrp="1"/>
          </p:cNvSpPr>
          <p:nvPr>
            <p:ph type="title"/>
          </p:nvPr>
        </p:nvSpPr>
        <p:spPr/>
        <p:txBody>
          <a:bodyPr>
            <a:normAutofit fontScale="90000"/>
          </a:bodyPr>
          <a:lstStyle/>
          <a:p>
            <a:r>
              <a:rPr lang="en-US" sz="4000" dirty="0">
                <a:solidFill>
                  <a:srgbClr val="FFC000"/>
                </a:solidFill>
                <a:latin typeface="Times New Roman" panose="02020603050405020304" pitchFamily="18" charset="0"/>
                <a:cs typeface="Times New Roman" panose="02020603050405020304" pitchFamily="18" charset="0"/>
              </a:rPr>
              <a:t>Cont. of School year events (Winter)</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F3B9AF-7EA3-A848-866A-A2ECC8007FF8}"/>
              </a:ext>
            </a:extLst>
          </p:cNvPr>
          <p:cNvSpPr>
            <a:spLocks noGrp="1"/>
          </p:cNvSpPr>
          <p:nvPr>
            <p:ph sz="quarter" idx="13"/>
          </p:nvPr>
        </p:nvSpPr>
        <p:spPr/>
        <p:txBody>
          <a:bodyPr>
            <a:normAutofit fontScale="70000" lnSpcReduction="20000"/>
          </a:bodyPr>
          <a:lstStyle/>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1" i="1" u="sng" strike="noStrike" kern="1200" cap="all" spc="0" normalizeH="0" baseline="0" noProof="0" dirty="0">
                <a:ln>
                  <a:noFill/>
                </a:ln>
                <a:solidFill>
                  <a:srgbClr val="BC522F"/>
                </a:solidFill>
                <a:effectLst/>
                <a:uLnTx/>
                <a:uFillTx/>
                <a:latin typeface="MinionPro-Regular"/>
                <a:ea typeface="Calibri" panose="020F0502020204030204" pitchFamily="34" charset="0"/>
                <a:cs typeface="MinionPro-Regular"/>
              </a:rPr>
              <a:t>Winter Events:</a:t>
            </a:r>
            <a:endPar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1" i="1" u="none" strike="noStrike" kern="1200" cap="all" spc="0" normalizeH="0" baseline="0" noProof="0" dirty="0">
                <a:ln>
                  <a:noFill/>
                </a:ln>
                <a:solidFill>
                  <a:srgbClr val="767171"/>
                </a:solidFill>
                <a:effectLst/>
                <a:uLnTx/>
                <a:uFillTx/>
                <a:latin typeface="MinionPro-Regular"/>
                <a:ea typeface="Calibri" panose="020F0502020204030204" pitchFamily="34" charset="0"/>
                <a:cs typeface="MinionPro-Regular"/>
              </a:rPr>
              <a:t>Parent Math Night </a:t>
            </a:r>
            <a:endPar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0" i="0" u="none" strike="noStrike" kern="1200" cap="all"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inionPro-Regular"/>
              </a:rPr>
              <a:t>Learn how to make math fun at home.</a:t>
            </a:r>
            <a:endPar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0" i="0" u="none" strike="noStrike" kern="1200" cap="all" spc="0" normalizeH="0" baseline="0" noProof="0" dirty="0">
                <a:ln>
                  <a:noFill/>
                </a:ln>
                <a:solidFill>
                  <a:srgbClr val="76717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1" i="1" u="none" strike="noStrike" kern="1200" cap="all" spc="0" normalizeH="0" baseline="0" noProof="0" dirty="0">
                <a:ln>
                  <a:noFill/>
                </a:ln>
                <a:solidFill>
                  <a:srgbClr val="767171"/>
                </a:solidFill>
                <a:effectLst/>
                <a:uLnTx/>
                <a:uFillTx/>
                <a:latin typeface="MinionPro-Regular"/>
                <a:ea typeface="Calibri" panose="020F0502020204030204" pitchFamily="34" charset="0"/>
                <a:cs typeface="MinionPro-Regular"/>
              </a:rPr>
              <a:t>Taste of Curriculum day </a:t>
            </a:r>
            <a:endPar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rPr>
              <a:t>Sample a little bite from the different areas of your child’s academics.</a:t>
            </a: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0" i="0" u="none" strike="noStrike" kern="1200" cap="all" spc="0" normalizeH="0" baseline="0" noProof="0" dirty="0">
                <a:ln>
                  <a:noFill/>
                </a:ln>
                <a:solidFill>
                  <a:srgbClr val="76717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1" i="1" u="none" strike="noStrike" kern="1200" cap="all" spc="0" normalizeH="0" baseline="0" noProof="0" dirty="0">
                <a:ln>
                  <a:noFill/>
                </a:ln>
                <a:solidFill>
                  <a:srgbClr val="767171"/>
                </a:solidFill>
                <a:effectLst/>
                <a:uLnTx/>
                <a:uFillTx/>
                <a:latin typeface="MinionPro-Regular"/>
                <a:ea typeface="Calibri" panose="020F0502020204030204" pitchFamily="34" charset="0"/>
                <a:cs typeface="MinionPro-Regular"/>
              </a:rPr>
              <a:t>Technology Talk – </a:t>
            </a:r>
            <a:endPar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rPr>
              <a:t>Catch up with the latest resources to help support your child’s learning.</a:t>
            </a: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0"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1" i="1" u="none" strike="noStrike" kern="1200" cap="all" spc="0" normalizeH="0" baseline="0" noProof="0" dirty="0">
                <a:ln>
                  <a:noFill/>
                </a:ln>
                <a:solidFill>
                  <a:srgbClr val="767171"/>
                </a:solidFill>
                <a:effectLst/>
                <a:uLnTx/>
                <a:uFillTx/>
                <a:latin typeface="MinionPro-Regular"/>
                <a:ea typeface="Calibri" panose="020F0502020204030204" pitchFamily="34" charset="0"/>
                <a:cs typeface="MinionPro-Regular"/>
              </a:rPr>
              <a:t>Lunch n Learn – Parent round table discussion</a:t>
            </a:r>
            <a:endPar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rPr>
              <a:t>Gain knowledge about topics relevant to your child’s education.</a:t>
            </a: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0"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000" b="0" i="0" u="none"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1" i="1" u="none" strike="noStrike" kern="1200" cap="all" spc="0" normalizeH="0" baseline="0" noProof="0" dirty="0">
                <a:ln>
                  <a:noFill/>
                </a:ln>
                <a:solidFill>
                  <a:srgbClr val="767171"/>
                </a:solidFill>
                <a:effectLst/>
                <a:uLnTx/>
                <a:uFillTx/>
                <a:latin typeface="MinionPro-Regular"/>
                <a:ea typeface="Calibri" panose="020F0502020204030204" pitchFamily="34" charset="0"/>
                <a:cs typeface="MinionPro-Regular"/>
              </a:rPr>
              <a:t>Parent Workshop Georgia Milestone Assessment </a:t>
            </a:r>
            <a:endPar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20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rPr>
              <a:t>Update and provide parents with information and resources to practice assessment at home.</a:t>
            </a:r>
          </a:p>
          <a:p>
            <a:endParaRPr lang="en-US" dirty="0"/>
          </a:p>
        </p:txBody>
      </p:sp>
    </p:spTree>
    <p:extLst>
      <p:ext uri="{BB962C8B-B14F-4D97-AF65-F5344CB8AC3E}">
        <p14:creationId xmlns:p14="http://schemas.microsoft.com/office/powerpoint/2010/main" val="112142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5DCC-904C-04A3-A80F-761980D01FD7}"/>
              </a:ext>
            </a:extLst>
          </p:cNvPr>
          <p:cNvSpPr>
            <a:spLocks noGrp="1"/>
          </p:cNvSpPr>
          <p:nvPr>
            <p:ph type="title"/>
          </p:nvPr>
        </p:nvSpPr>
        <p:spPr>
          <a:xfrm>
            <a:off x="685801" y="685800"/>
            <a:ext cx="10396882" cy="910771"/>
          </a:xfrm>
        </p:spPr>
        <p:txBody>
          <a:bodyPr>
            <a:normAutofit fontScale="90000"/>
          </a:bodyPr>
          <a:lstStyle/>
          <a:p>
            <a:r>
              <a:rPr lang="en-US" sz="4000" dirty="0">
                <a:solidFill>
                  <a:srgbClr val="FFC000"/>
                </a:solidFill>
                <a:latin typeface="Times New Roman" panose="02020603050405020304" pitchFamily="18" charset="0"/>
                <a:cs typeface="Times New Roman" panose="02020603050405020304" pitchFamily="18" charset="0"/>
              </a:rPr>
              <a:t>Cont. of School year events (Spring)</a:t>
            </a:r>
          </a:p>
        </p:txBody>
      </p:sp>
      <p:sp>
        <p:nvSpPr>
          <p:cNvPr id="3" name="Content Placeholder 2">
            <a:extLst>
              <a:ext uri="{FF2B5EF4-FFF2-40B4-BE49-F238E27FC236}">
                <a16:creationId xmlns:a16="http://schemas.microsoft.com/office/drawing/2014/main" id="{810014E9-9398-ED0C-F52A-8790AFF56FF7}"/>
              </a:ext>
            </a:extLst>
          </p:cNvPr>
          <p:cNvSpPr>
            <a:spLocks noGrp="1"/>
          </p:cNvSpPr>
          <p:nvPr>
            <p:ph sz="quarter" idx="13"/>
          </p:nvPr>
        </p:nvSpPr>
        <p:spPr/>
        <p:txBody>
          <a:bodyPr>
            <a:normAutofit lnSpcReduction="10000"/>
          </a:bodyPr>
          <a:lstStyle/>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9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rPr>
              <a:t> </a:t>
            </a: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1800" b="1" i="1" u="sng" strike="noStrike" kern="1200" cap="all" spc="0" normalizeH="0" baseline="0" noProof="0" dirty="0">
                <a:ln>
                  <a:noFill/>
                </a:ln>
                <a:solidFill>
                  <a:srgbClr val="FA3CEC"/>
                </a:solidFill>
                <a:effectLst/>
                <a:uLnTx/>
                <a:uFillTx/>
                <a:latin typeface="MinionPro-Regular"/>
                <a:ea typeface="Calibri" panose="020F0502020204030204" pitchFamily="34" charset="0"/>
                <a:cs typeface="MinionPro-Regular"/>
              </a:rPr>
              <a:t>Spring Events</a:t>
            </a:r>
            <a:endParaRPr kumimoji="0" lang="en-US" sz="1800" b="0" i="0" u="none" strike="noStrike" kern="1200" cap="all" spc="0" normalizeH="0" baseline="0" noProof="0" dirty="0">
              <a:ln>
                <a:noFill/>
              </a:ln>
              <a:solidFill>
                <a:srgbClr val="FA3CEC"/>
              </a:solidFill>
              <a:effectLst/>
              <a:uLnTx/>
              <a:uFillTx/>
              <a:latin typeface="MinionPro-Regular"/>
              <a:ea typeface="Calibri" panose="020F0502020204030204" pitchFamily="34" charset="0"/>
              <a:cs typeface="MinionPro-Regular"/>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1800" b="1" i="1" u="none" strike="noStrike" kern="1200" cap="all" spc="0" normalizeH="0" baseline="0" noProof="0" dirty="0">
                <a:ln>
                  <a:noFill/>
                </a:ln>
                <a:solidFill>
                  <a:srgbClr val="767171"/>
                </a:solidFill>
                <a:effectLst/>
                <a:uLnTx/>
                <a:uFillTx/>
                <a:latin typeface="MinionPro-Regular"/>
                <a:ea typeface="Calibri" panose="020F0502020204030204" pitchFamily="34" charset="0"/>
                <a:cs typeface="MinionPro-Regular"/>
              </a:rPr>
              <a:t>School Forum</a:t>
            </a:r>
            <a:endParaRPr kumimoji="0" lang="en-US" sz="18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18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rPr>
              <a:t>A celebration of family engagement and the recognition of its impact on school and student success.</a:t>
            </a: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1800" b="0" i="0" u="none" strike="noStrike" kern="1200" cap="all"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800" b="0" i="0" u="none" strike="noStrike" kern="1200" cap="all"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1800" b="1" i="1" u="none" strike="noStrike" kern="1200" cap="all" spc="0" normalizeH="0" baseline="0" noProof="0" dirty="0">
                <a:ln>
                  <a:noFill/>
                </a:ln>
                <a:solidFill>
                  <a:srgbClr val="767171"/>
                </a:solidFill>
                <a:effectLst/>
                <a:uLnTx/>
                <a:uFillTx/>
                <a:latin typeface="MinionPro-Regular"/>
                <a:ea typeface="Calibri" panose="020F0502020204030204" pitchFamily="34" charset="0"/>
                <a:cs typeface="MinionPro-Regular"/>
              </a:rPr>
              <a:t>Spring Title I Input meeting </a:t>
            </a:r>
            <a:endParaRPr kumimoji="0" lang="en-US" sz="18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endParaRPr>
          </a:p>
          <a:p>
            <a:pPr marL="0" marR="0"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18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rPr>
              <a:t>A forum for parents and family members to participate in roundtable discussions with the principal and staff regarding the school-wide plan, parent and family engagement policy, school-parent compacts, and the family engagement budget.</a:t>
            </a:r>
          </a:p>
          <a:p>
            <a:pPr marL="0" marR="1508125" lvl="0" indent="-228600" algn="l" defTabSz="914400" rtl="0" eaLnBrk="1" fontAlgn="auto" latinLnBrk="0" hangingPunct="1">
              <a:lnSpc>
                <a:spcPct val="120000"/>
              </a:lnSpc>
              <a:spcBef>
                <a:spcPts val="0"/>
              </a:spcBef>
              <a:spcAft>
                <a:spcPts val="0"/>
              </a:spcAft>
              <a:buClr>
                <a:srgbClr val="DDDDDD"/>
              </a:buClr>
              <a:buSzPct val="160000"/>
              <a:buFont typeface="Arial" panose="020B0604020202020204" pitchFamily="34" charset="0"/>
              <a:buChar char="•"/>
              <a:tabLst/>
              <a:defRPr/>
            </a:pPr>
            <a:r>
              <a:rPr kumimoji="0" lang="en-US" sz="1800" b="1" i="0" u="none" strike="noStrike" kern="1200" cap="all"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inionPro-Regular"/>
              </a:rPr>
              <a:t> </a:t>
            </a:r>
            <a:endParaRPr kumimoji="0" lang="en-US" sz="1800" b="0" i="0" u="none" strike="noStrike" kern="1200" cap="all" spc="0" normalizeH="0" baseline="0" noProof="0" dirty="0">
              <a:ln>
                <a:noFill/>
              </a:ln>
              <a:solidFill>
                <a:srgbClr val="000000"/>
              </a:solidFill>
              <a:effectLst/>
              <a:uLnTx/>
              <a:uFillTx/>
              <a:latin typeface="MinionPro-Regular"/>
              <a:ea typeface="Calibri" panose="020F0502020204030204" pitchFamily="34" charset="0"/>
              <a:cs typeface="MinionPro-Regular"/>
            </a:endParaRPr>
          </a:p>
          <a:p>
            <a:endParaRPr lang="en-US" dirty="0"/>
          </a:p>
        </p:txBody>
      </p:sp>
    </p:spTree>
    <p:extLst>
      <p:ext uri="{BB962C8B-B14F-4D97-AF65-F5344CB8AC3E}">
        <p14:creationId xmlns:p14="http://schemas.microsoft.com/office/powerpoint/2010/main" val="486538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C000"/>
                </a:solidFill>
                <a:latin typeface="Times New Roman" panose="02020603050405020304" pitchFamily="18" charset="0"/>
                <a:cs typeface="Times New Roman" panose="02020603050405020304" pitchFamily="18" charset="0"/>
              </a:rPr>
              <a:t>Your Parent Liaison – Mrs. Jackson</a:t>
            </a:r>
          </a:p>
        </p:txBody>
      </p:sp>
      <p:sp>
        <p:nvSpPr>
          <p:cNvPr id="3" name="Content Placeholder 2"/>
          <p:cNvSpPr>
            <a:spLocks noGrp="1"/>
          </p:cNvSpPr>
          <p:nvPr>
            <p:ph idx="1"/>
          </p:nvPr>
        </p:nvSpPr>
        <p:spPr/>
        <p:txBody>
          <a:bodyPr/>
          <a:lstStyle/>
          <a:p>
            <a:r>
              <a:rPr lang="en-US" sz="1600" dirty="0">
                <a:latin typeface="Times New Roman" panose="02020603050405020304" pitchFamily="18" charset="0"/>
                <a:cs typeface="Times New Roman" panose="02020603050405020304" pitchFamily="18" charset="0"/>
              </a:rPr>
              <a:t>Hello My name is Mamie Jackson and I look forward to serving you this school year. </a:t>
            </a:r>
          </a:p>
          <a:p>
            <a:r>
              <a:rPr lang="en-US" sz="1600" dirty="0">
                <a:latin typeface="Times New Roman" panose="02020603050405020304" pitchFamily="18" charset="0"/>
                <a:cs typeface="Times New Roman" panose="02020603050405020304" pitchFamily="18" charset="0"/>
              </a:rPr>
              <a:t>Motto: </a:t>
            </a:r>
            <a:r>
              <a:rPr lang="en-US" sz="1600" i="1" dirty="0">
                <a:latin typeface="Times New Roman" panose="02020603050405020304" pitchFamily="18" charset="0"/>
                <a:cs typeface="Times New Roman" panose="02020603050405020304" pitchFamily="18" charset="0"/>
              </a:rPr>
              <a:t>Be the change I wish to see because excellence begins with me!!!</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Phone # 404-802-6961</a:t>
            </a:r>
          </a:p>
          <a:p>
            <a:r>
              <a:rPr lang="en-US" sz="1600" dirty="0">
                <a:latin typeface="Times New Roman" panose="02020603050405020304" pitchFamily="18" charset="0"/>
                <a:cs typeface="Times New Roman" panose="02020603050405020304" pitchFamily="18" charset="0"/>
              </a:rPr>
              <a:t>Email: </a:t>
            </a:r>
            <a:r>
              <a:rPr lang="en-US" sz="1600" b="1" dirty="0">
                <a:solidFill>
                  <a:srgbClr val="FFC000"/>
                </a:solidFill>
                <a:latin typeface="Times New Roman" panose="02020603050405020304" pitchFamily="18" charset="0"/>
                <a:cs typeface="Times New Roman" panose="02020603050405020304" pitchFamily="18" charset="0"/>
                <a:hlinkClick r:id="rId2"/>
              </a:rPr>
              <a:t>mpjackson@atlanta.k12.ga.us</a:t>
            </a:r>
            <a:endParaRPr lang="en-US" sz="1600" b="1" dirty="0">
              <a:solidFill>
                <a:srgbClr val="FFC000"/>
              </a:solidFill>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Location: The Hank Aaron Battery room c3</a:t>
            </a:r>
          </a:p>
          <a:p>
            <a:r>
              <a:rPr lang="en-US" sz="1600" dirty="0">
                <a:latin typeface="Times New Roman" panose="02020603050405020304" pitchFamily="18" charset="0"/>
                <a:cs typeface="Times New Roman" panose="02020603050405020304" pitchFamily="18" charset="0"/>
              </a:rPr>
              <a:t>2930 Forrest Hill Drive Atlanta, GA 30315</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476" y="3418703"/>
            <a:ext cx="2512540" cy="29985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475" y="3418703"/>
            <a:ext cx="2512541" cy="7908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5390" y="195035"/>
            <a:ext cx="3000375" cy="1524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0600" y="1499285"/>
            <a:ext cx="3486150" cy="897925"/>
          </a:xfrm>
          <a:prstGeom prst="rect">
            <a:avLst/>
          </a:prstGeom>
        </p:spPr>
      </p:pic>
    </p:spTree>
    <p:extLst>
      <p:ext uri="{BB962C8B-B14F-4D97-AF65-F5344CB8AC3E}">
        <p14:creationId xmlns:p14="http://schemas.microsoft.com/office/powerpoint/2010/main" val="2362861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Welcome Parents/Guardians to </a:t>
            </a:r>
            <a:r>
              <a:rPr lang="en-US" sz="3600" dirty="0" err="1">
                <a:solidFill>
                  <a:schemeClr val="tx1"/>
                </a:solidFill>
              </a:rPr>
              <a:t>h.L.H.A.N.B.A</a:t>
            </a:r>
            <a:endParaRPr lang="en-US" sz="3600" dirty="0">
              <a:solidFill>
                <a:schemeClr val="tx1"/>
              </a:solidFill>
            </a:endParaRPr>
          </a:p>
        </p:txBody>
      </p:sp>
      <p:pic>
        <p:nvPicPr>
          <p:cNvPr id="9" name="Picture 8"/>
          <p:cNvPicPr>
            <a:picLocks noChangeAspect="1"/>
          </p:cNvPicPr>
          <p:nvPr/>
        </p:nvPicPr>
        <p:blipFill>
          <a:blip r:embed="rId2"/>
          <a:stretch>
            <a:fillRect/>
          </a:stretch>
        </p:blipFill>
        <p:spPr>
          <a:xfrm>
            <a:off x="4710884" y="2501426"/>
            <a:ext cx="2917354" cy="2097346"/>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9058" y="3760572"/>
            <a:ext cx="2733675" cy="16764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639" y="3522447"/>
            <a:ext cx="2390775" cy="1914525"/>
          </a:xfrm>
          <a:prstGeom prst="rect">
            <a:avLst/>
          </a:prstGeom>
        </p:spPr>
      </p:pic>
    </p:spTree>
    <p:extLst>
      <p:ext uri="{BB962C8B-B14F-4D97-AF65-F5344CB8AC3E}">
        <p14:creationId xmlns:p14="http://schemas.microsoft.com/office/powerpoint/2010/main" val="425077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396882" cy="936953"/>
          </a:xfrm>
        </p:spPr>
        <p:txBody>
          <a:bodyPr>
            <a:normAutofit fontScale="90000"/>
          </a:bodyPr>
          <a:lstStyle/>
          <a:p>
            <a:pPr marL="0" marR="0" lvl="0" indent="0" defTabSz="914400" rtl="0" eaLnBrk="1" fontAlgn="auto" latinLnBrk="0" hangingPunct="1">
              <a:lnSpc>
                <a:spcPct val="120000"/>
              </a:lnSpc>
              <a:spcBef>
                <a:spcPts val="1000"/>
              </a:spcBef>
              <a:spcAft>
                <a:spcPts val="0"/>
              </a:spcAft>
              <a:tabLst/>
              <a:defRPr/>
            </a:pPr>
            <a:r>
              <a:rPr kumimoji="0" lang="en-US" sz="3200" b="1" i="0" u="none" strike="noStrike" kern="1200" cap="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is Title 1 parent involvement?</a:t>
            </a:r>
            <a:br>
              <a:rPr kumimoji="0" lang="en-US" sz="3200" b="1" i="0" u="none" strike="noStrike" kern="1200" cap="all"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sz="4400" b="1" dirty="0">
              <a:solidFill>
                <a:srgbClr val="FFC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4418" y="1831326"/>
            <a:ext cx="10243052" cy="3449128"/>
          </a:xfrm>
        </p:spPr>
        <p:txBody>
          <a:bodyPr>
            <a:noAutofit/>
          </a:bodyPr>
          <a:lstStyle/>
          <a:p>
            <a:pPr marL="0" indent="0">
              <a:buNone/>
            </a:pPr>
            <a:r>
              <a:rPr lang="en-US" sz="1600" dirty="0">
                <a:latin typeface="Amasis MT Pro Medium" panose="02040604050005020304" pitchFamily="18" charset="0"/>
              </a:rPr>
              <a:t>Title 1 is the largest federal aid program for public schools in the United States. ... Title 1 provides federal funds to schools with high percentages of low-income students.  According to the U.S. Department of Education, the purpose</a:t>
            </a:r>
            <a:r>
              <a:rPr lang="en-US" sz="1600" b="1" dirty="0">
                <a:latin typeface="Amasis MT Pro Medium" panose="02040604050005020304" pitchFamily="18" charset="0"/>
              </a:rPr>
              <a:t> </a:t>
            </a:r>
            <a:r>
              <a:rPr lang="en-US" sz="1600" dirty="0">
                <a:latin typeface="Amasis MT Pro Medium" panose="02040604050005020304" pitchFamily="18" charset="0"/>
              </a:rPr>
              <a:t>of</a:t>
            </a:r>
            <a:r>
              <a:rPr lang="en-US" sz="1600" b="1" dirty="0">
                <a:latin typeface="Amasis MT Pro Medium" panose="02040604050005020304" pitchFamily="18" charset="0"/>
              </a:rPr>
              <a:t> Title</a:t>
            </a:r>
            <a:r>
              <a:rPr lang="en-US" sz="1600" dirty="0">
                <a:latin typeface="Amasis MT Pro Medium" panose="02040604050005020304" pitchFamily="18" charset="0"/>
              </a:rPr>
              <a:t> 1 funding, “is to ensure that all children have a fair, equal, and significant opportunity to obtain a high- quality education and reach, at minimum, proficiency on challenging state academic achievement standards and state academic assessments.“</a:t>
            </a:r>
            <a:endParaRPr lang="en-US" sz="1600" b="1" dirty="0">
              <a:latin typeface="Amasis MT Pro Medium" panose="020406040500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Schools are also required to help </a:t>
            </a:r>
            <a:r>
              <a:rPr lang="en-US" sz="1600" b="1" dirty="0">
                <a:latin typeface="Times New Roman" panose="02020603050405020304" pitchFamily="18" charset="0"/>
                <a:cs typeface="Times New Roman" panose="02020603050405020304" pitchFamily="18" charset="0"/>
              </a:rPr>
              <a:t>parents</a:t>
            </a:r>
            <a:r>
              <a:rPr lang="en-US" sz="1600" dirty="0">
                <a:latin typeface="Times New Roman" panose="02020603050405020304" pitchFamily="18" charset="0"/>
                <a:cs typeface="Times New Roman" panose="02020603050405020304" pitchFamily="18" charset="0"/>
              </a:rPr>
              <a:t> understand the </a:t>
            </a:r>
            <a:r>
              <a:rPr lang="en-US" sz="1600" b="1" dirty="0">
                <a:latin typeface="Times New Roman" panose="02020603050405020304" pitchFamily="18" charset="0"/>
                <a:cs typeface="Times New Roman" panose="02020603050405020304" pitchFamily="18" charset="0"/>
              </a:rPr>
              <a:t>Title</a:t>
            </a:r>
            <a:r>
              <a:rPr lang="en-US" sz="1600" dirty="0">
                <a:latin typeface="Times New Roman" panose="02020603050405020304" pitchFamily="18" charset="0"/>
                <a:cs typeface="Times New Roman" panose="02020603050405020304" pitchFamily="18" charset="0"/>
              </a:rPr>
              <a:t> I law and how to help their children. </a:t>
            </a:r>
          </a:p>
          <a:p>
            <a:r>
              <a:rPr lang="en-US" sz="1600" dirty="0">
                <a:latin typeface="Times New Roman" panose="02020603050405020304" pitchFamily="18" charset="0"/>
                <a:cs typeface="Times New Roman" panose="02020603050405020304" pitchFamily="18" charset="0"/>
              </a:rPr>
              <a:t>Each school district (except the smallest ones) is required to spend at least </a:t>
            </a:r>
            <a:r>
              <a:rPr lang="en-US" sz="1600" b="1"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 of its </a:t>
            </a:r>
            <a:r>
              <a:rPr lang="en-US" sz="1600" b="1" dirty="0">
                <a:latin typeface="Times New Roman" panose="02020603050405020304" pitchFamily="18" charset="0"/>
                <a:cs typeface="Times New Roman" panose="02020603050405020304" pitchFamily="18" charset="0"/>
              </a:rPr>
              <a:t>Title</a:t>
            </a:r>
            <a:r>
              <a:rPr lang="en-US" sz="1600" dirty="0">
                <a:latin typeface="Times New Roman" panose="02020603050405020304" pitchFamily="18" charset="0"/>
                <a:cs typeface="Times New Roman" panose="02020603050405020304" pitchFamily="18" charset="0"/>
              </a:rPr>
              <a:t> I funds on training/education program for </a:t>
            </a:r>
            <a:r>
              <a:rPr lang="en-US" sz="1600" b="1" dirty="0">
                <a:latin typeface="Times New Roman" panose="02020603050405020304" pitchFamily="18" charset="0"/>
                <a:cs typeface="Times New Roman" panose="02020603050405020304" pitchFamily="18" charset="0"/>
              </a:rPr>
              <a:t>parents</a:t>
            </a:r>
            <a:r>
              <a:rPr lang="en-US" sz="1600" dirty="0">
                <a:latin typeface="Times New Roman" panose="02020603050405020304" pitchFamily="18" charset="0"/>
                <a:cs typeface="Times New Roman" panose="02020603050405020304" pitchFamily="18" charset="0"/>
              </a:rPr>
              <a:t>. </a:t>
            </a:r>
          </a:p>
          <a:p>
            <a:r>
              <a:rPr lang="en-US" sz="1600" b="1" dirty="0">
                <a:latin typeface="Times New Roman" panose="02020603050405020304" pitchFamily="18" charset="0"/>
                <a:cs typeface="Times New Roman" panose="02020603050405020304" pitchFamily="18" charset="0"/>
              </a:rPr>
              <a:t>Parents</a:t>
            </a:r>
            <a:r>
              <a:rPr lang="en-US" sz="1600" dirty="0">
                <a:latin typeface="Times New Roman" panose="02020603050405020304" pitchFamily="18" charset="0"/>
                <a:cs typeface="Times New Roman" panose="02020603050405020304" pitchFamily="18" charset="0"/>
              </a:rPr>
              <a:t> must be involved in decisions about how that money is to be spent.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324829"/>
            <a:ext cx="2555298" cy="1221725"/>
          </a:xfrm>
          <a:prstGeom prst="rect">
            <a:avLst/>
          </a:prstGeom>
        </p:spPr>
      </p:pic>
    </p:spTree>
    <p:extLst>
      <p:ext uri="{BB962C8B-B14F-4D97-AF65-F5344CB8AC3E}">
        <p14:creationId xmlns:p14="http://schemas.microsoft.com/office/powerpoint/2010/main" val="1851912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747" y="232229"/>
            <a:ext cx="9613861" cy="2089815"/>
          </a:xfrm>
        </p:spPr>
        <p:txBody>
          <a:bodyPr>
            <a:normAutofit/>
          </a:bodyPr>
          <a:lstStyle/>
          <a:p>
            <a:pPr lvl="0" defTabSz="457200">
              <a:lnSpc>
                <a:spcPts val="1500"/>
              </a:lnSpc>
              <a:spcBef>
                <a:spcPts val="0"/>
              </a:spcBef>
            </a:pPr>
            <a:r>
              <a:rPr lang="en-US" sz="3600" dirty="0">
                <a:solidFill>
                  <a:srgbClr val="FFC000"/>
                </a:solidFill>
              </a:rPr>
              <a:t>Wellspring </a:t>
            </a:r>
            <a:r>
              <a:rPr lang="en-US" sz="3600" dirty="0">
                <a:solidFill>
                  <a:schemeClr val="tx1">
                    <a:lumMod val="95000"/>
                  </a:schemeClr>
                </a:solidFill>
              </a:rPr>
              <a:t>Living </a:t>
            </a:r>
            <a:r>
              <a:rPr lang="en-US" sz="1600" b="1" kern="1400" dirty="0">
                <a:solidFill>
                  <a:schemeClr val="tx1">
                    <a:lumMod val="95000"/>
                  </a:schemeClr>
                </a:solidFill>
                <a:latin typeface="Times New Roman" panose="02020603050405020304" pitchFamily="18" charset="0"/>
                <a:ea typeface="+mn-ea"/>
                <a:cs typeface="Times New Roman" panose="02020603050405020304" pitchFamily="18" charset="0"/>
              </a:rPr>
              <a:t>A women’s academy that offers life-changing programming for you women (18+) who have experienced difficulty gaining living-wage employment due to life circumstances.  The Women’s Academy offers an invaluable opportunity to equip women in Atlanta’s communities for success. The services we offer are 10 Week Career Readiness program and a 10- week GED Education program:  You must complete the online application to be considered:</a:t>
            </a:r>
            <a:br>
              <a:rPr lang="en-US" sz="1600" kern="1400" dirty="0">
                <a:solidFill>
                  <a:schemeClr val="tx1">
                    <a:lumMod val="95000"/>
                  </a:schemeClr>
                </a:solidFill>
                <a:latin typeface="Times New Roman" panose="02020603050405020304" pitchFamily="18" charset="0"/>
                <a:ea typeface="+mn-ea"/>
                <a:cs typeface="Times New Roman" panose="02020603050405020304" pitchFamily="18" charset="0"/>
              </a:rPr>
            </a:br>
            <a:r>
              <a:rPr lang="en-US" sz="1600" b="1" kern="1400" dirty="0">
                <a:solidFill>
                  <a:schemeClr val="tx1">
                    <a:lumMod val="95000"/>
                  </a:schemeClr>
                </a:solidFill>
                <a:latin typeface="Times New Roman" panose="02020603050405020304" pitchFamily="18" charset="0"/>
                <a:ea typeface="+mn-ea"/>
                <a:cs typeface="Times New Roman" panose="02020603050405020304" pitchFamily="18" charset="0"/>
              </a:rPr>
              <a:t>www.wellspringliving.org or see me Ms Jackson (your Parent Liaison)</a:t>
            </a:r>
            <a:endParaRPr lang="en-US" sz="1600" kern="1400" dirty="0">
              <a:solidFill>
                <a:schemeClr val="tx1">
                  <a:lumMod val="95000"/>
                </a:schemeClr>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20000"/>
          </a:bodyPr>
          <a:lstStyle/>
          <a:p>
            <a:pPr marL="0" indent="0" algn="ctr">
              <a:buNone/>
            </a:pPr>
            <a:r>
              <a:rPr lang="en-US" sz="1800" b="1" dirty="0">
                <a:latin typeface="Times New Roman" panose="02020603050405020304" pitchFamily="18" charset="0"/>
                <a:cs typeface="Times New Roman" panose="02020603050405020304" pitchFamily="18" charset="0"/>
              </a:rPr>
              <a:t>GED Program</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Individual case management</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Mental health services, including group therapy</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Education</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Life skill classes and mentorship</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Spiritual exploration</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Healthy and physical fitness sessions</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10 week GED Education (GED Track Only)</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10 week Career readiness skills &amp; Microsoft certification (career track only)</a:t>
            </a:r>
          </a:p>
          <a:p>
            <a:pPr>
              <a:buFont typeface="Wingdings" panose="05000000000000000000" pitchFamily="2" charset="2"/>
              <a:buChar char="v"/>
            </a:pPr>
            <a:endParaRPr lang="en-US" sz="12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594123" y="2158315"/>
            <a:ext cx="4700058" cy="3542270"/>
          </a:xfrm>
        </p:spPr>
        <p:txBody>
          <a:bodyPr>
            <a:normAutofit fontScale="85000" lnSpcReduction="20000"/>
          </a:bodyPr>
          <a:lstStyle/>
          <a:p>
            <a:pPr algn="ctr"/>
            <a:r>
              <a:rPr lang="en-US" sz="1800" b="1" dirty="0">
                <a:latin typeface="Times New Roman" panose="02020603050405020304" pitchFamily="18" charset="0"/>
                <a:cs typeface="Times New Roman" panose="02020603050405020304" pitchFamily="18" charset="0"/>
              </a:rPr>
              <a:t>Career Readiness Program</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Microsoft Office &amp; Excel certification</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Resume/Interview Skills</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Professional Development Classes</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Business Communication Classes</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Case Management/Group Therapy</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Life Skills/Healthy Relationship Classes </a:t>
            </a:r>
          </a:p>
          <a:p>
            <a:pPr>
              <a:buFont typeface="Wingdings" panose="05000000000000000000" pitchFamily="2" charset="2"/>
              <a:buChar char="v"/>
            </a:pPr>
            <a:r>
              <a:rPr lang="en-US" sz="1000" b="1" dirty="0">
                <a:latin typeface="Times New Roman" panose="02020603050405020304" pitchFamily="18" charset="0"/>
                <a:cs typeface="Times New Roman" panose="02020603050405020304" pitchFamily="18" charset="0"/>
              </a:rPr>
              <a:t>Ask about financial assistance options for the program(including Marta &amp; Childcare).  Upon successful completion of the Career Readiness track, participants have the opportunity for a 12-week paid apprenticeship through partnering corporate businesses.  Each participant will be paired with a Professional Mentor to assist the ladies to navigating the career world. </a:t>
            </a:r>
          </a:p>
          <a:p>
            <a:pPr>
              <a:buFont typeface="Wingdings" panose="05000000000000000000" pitchFamily="2" charset="2"/>
              <a:buChar char="v"/>
            </a:pPr>
            <a:r>
              <a:rPr lang="en-US" sz="1200" b="1" dirty="0">
                <a:latin typeface="Times New Roman" panose="02020603050405020304" pitchFamily="18" charset="0"/>
                <a:cs typeface="Times New Roman" panose="02020603050405020304" pitchFamily="18" charset="0"/>
              </a:rPr>
              <a:t>Please visit website to apply:  </a:t>
            </a:r>
            <a:r>
              <a:rPr lang="en-US" sz="1200" b="1" u="sng" dirty="0">
                <a:latin typeface="Times New Roman" panose="02020603050405020304" pitchFamily="18" charset="0"/>
                <a:cs typeface="Times New Roman" panose="02020603050405020304" pitchFamily="18" charset="0"/>
              </a:rPr>
              <a:t>www.wellspringliving.org</a:t>
            </a:r>
          </a:p>
        </p:txBody>
      </p:sp>
      <p:sp>
        <p:nvSpPr>
          <p:cNvPr id="5" name="Rectangle 4"/>
          <p:cNvSpPr/>
          <p:nvPr/>
        </p:nvSpPr>
        <p:spPr>
          <a:xfrm>
            <a:off x="3048000" y="2337002"/>
            <a:ext cx="6096000" cy="260392"/>
          </a:xfrm>
          <a:prstGeom prst="rect">
            <a:avLst/>
          </a:prstGeom>
        </p:spPr>
        <p:txBody>
          <a:bodyPr>
            <a:spAutoFit/>
          </a:bodyPr>
          <a:lstStyle/>
          <a:p>
            <a:pPr>
              <a:lnSpc>
                <a:spcPct val="104000"/>
              </a:lnSpc>
              <a:spcAft>
                <a:spcPts val="7"/>
              </a:spcAft>
            </a:pPr>
            <a:r>
              <a:rPr lang="en-US" sz="1050" kern="1400" dirty="0">
                <a:solidFill>
                  <a:srgbClr val="000000"/>
                </a:solidFill>
                <a:latin typeface="Century Schoolbook" panose="02040604050505020304" pitchFamily="18" charset="0"/>
              </a:rPr>
              <a:t> </a:t>
            </a:r>
            <a:endParaRPr lang="en-US" sz="1050" kern="1400" dirty="0">
              <a:ln>
                <a:noFill/>
              </a:ln>
              <a:solidFill>
                <a:srgbClr val="000000"/>
              </a:solidFill>
              <a:effectLst/>
              <a:latin typeface="Century Schoolbook" panose="02040604050505020304" pitchFamily="18" charset="0"/>
            </a:endParaRPr>
          </a:p>
        </p:txBody>
      </p:sp>
      <p:pic>
        <p:nvPicPr>
          <p:cNvPr id="7" name="Picture 6"/>
          <p:cNvPicPr>
            <a:picLocks noChangeAspect="1"/>
          </p:cNvPicPr>
          <p:nvPr/>
        </p:nvPicPr>
        <p:blipFill>
          <a:blip r:embed="rId2"/>
          <a:stretch>
            <a:fillRect/>
          </a:stretch>
        </p:blipFill>
        <p:spPr>
          <a:xfrm>
            <a:off x="10190205" y="3987113"/>
            <a:ext cx="1499288" cy="2377645"/>
          </a:xfrm>
          <a:prstGeom prst="rect">
            <a:avLst/>
          </a:prstGeom>
        </p:spPr>
      </p:pic>
    </p:spTree>
    <p:extLst>
      <p:ext uri="{BB962C8B-B14F-4D97-AF65-F5344CB8AC3E}">
        <p14:creationId xmlns:p14="http://schemas.microsoft.com/office/powerpoint/2010/main" val="49058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C000"/>
                </a:solidFill>
                <a:latin typeface="Times New Roman" panose="02020603050405020304" pitchFamily="18" charset="0"/>
                <a:cs typeface="Times New Roman" panose="02020603050405020304" pitchFamily="18" charset="0"/>
              </a:rPr>
              <a:t>Atlanta Public School Attendance Policy</a:t>
            </a:r>
            <a:endParaRPr lang="en-US" sz="3200" dirty="0"/>
          </a:p>
        </p:txBody>
      </p:sp>
      <p:sp>
        <p:nvSpPr>
          <p:cNvPr id="3" name="Content Placeholder 2"/>
          <p:cNvSpPr>
            <a:spLocks noGrp="1"/>
          </p:cNvSpPr>
          <p:nvPr>
            <p:ph sz="quarter" idx="13"/>
          </p:nvPr>
        </p:nvSpPr>
        <p:spPr/>
        <p:txBody>
          <a:bodyPr>
            <a:normAutofit/>
          </a:bodyPr>
          <a:lstStyle/>
          <a:p>
            <a:r>
              <a:rPr lang="en-US" sz="1500" dirty="0">
                <a:latin typeface="Times New Roman" panose="02020603050405020304" pitchFamily="18" charset="0"/>
                <a:cs typeface="Times New Roman" panose="02020603050405020304" pitchFamily="18" charset="0"/>
              </a:rPr>
              <a:t>Students are expected to be present and arrive on time to school in accordance with the provisions of the Georgia Compulsory Attendance Law (O.C.G.A. 20-2-690.1, et seq.) and Atlanta Board of Education Policy (JB-R). Students who are absent or tardy miss valuable instructional time and other important school activities and are less likely to master those skills, concepts, and principles needed for success. Students who violate the attendance policy will be disciplined. Unexcused absences and/or truancy may also lead to legal action against the student and/or parents/guardians (see Student Attendance JB-R). The Atlanta Board of Education has developed an attendance protocol as mandated by House Bill 1190. </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769" y="1454380"/>
            <a:ext cx="2857500" cy="9924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444" y="4900128"/>
            <a:ext cx="3267075" cy="1400175"/>
          </a:xfrm>
          <a:prstGeom prst="rect">
            <a:avLst/>
          </a:prstGeom>
        </p:spPr>
      </p:pic>
    </p:spTree>
    <p:extLst>
      <p:ext uri="{BB962C8B-B14F-4D97-AF65-F5344CB8AC3E}">
        <p14:creationId xmlns:p14="http://schemas.microsoft.com/office/powerpoint/2010/main" val="1543305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C000"/>
                </a:solidFill>
                <a:latin typeface="Times New Roman" panose="02020603050405020304" pitchFamily="18" charset="0"/>
                <a:cs typeface="Times New Roman" panose="02020603050405020304" pitchFamily="18" charset="0"/>
              </a:rPr>
              <a:t>***CALLING ALL PARENTS***</a:t>
            </a:r>
          </a:p>
        </p:txBody>
      </p:sp>
      <p:sp>
        <p:nvSpPr>
          <p:cNvPr id="3" name="Content Placeholder 2"/>
          <p:cNvSpPr>
            <a:spLocks noGrp="1"/>
          </p:cNvSpPr>
          <p:nvPr>
            <p:ph idx="1"/>
          </p:nvPr>
        </p:nvSpPr>
        <p:spPr>
          <a:xfrm>
            <a:off x="685800" y="2063396"/>
            <a:ext cx="10396883" cy="3234317"/>
          </a:xfrm>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Every month is Parental Involvement Month at </a:t>
            </a:r>
            <a:r>
              <a:rPr lang="en-US" sz="2000" b="1" dirty="0">
                <a:latin typeface="Times New Roman" panose="02020603050405020304" pitchFamily="18" charset="0"/>
                <a:cs typeface="Times New Roman" panose="02020603050405020304" pitchFamily="18" charset="0"/>
              </a:rPr>
              <a:t>Henry Louis “Hank” Aaron new Beginnings Academy</a:t>
            </a:r>
          </a:p>
          <a:p>
            <a:r>
              <a:rPr lang="en-US" sz="2000" dirty="0">
                <a:latin typeface="Times New Roman" panose="02020603050405020304" pitchFamily="18" charset="0"/>
                <a:cs typeface="Times New Roman" panose="02020603050405020304" pitchFamily="18" charset="0"/>
              </a:rPr>
              <a:t>We offer monthly Parent workshops and or meeting in which we can use your services. </a:t>
            </a:r>
          </a:p>
          <a:p>
            <a:r>
              <a:rPr lang="en-US" sz="2000" dirty="0">
                <a:latin typeface="Times New Roman" panose="02020603050405020304" pitchFamily="18" charset="0"/>
                <a:cs typeface="Times New Roman" panose="02020603050405020304" pitchFamily="18" charset="0"/>
              </a:rPr>
              <a:t>Parental engagement is the key to your child’s academic success. </a:t>
            </a:r>
          </a:p>
          <a:p>
            <a:r>
              <a:rPr lang="en-US" sz="2000" dirty="0">
                <a:latin typeface="Times New Roman" panose="02020603050405020304" pitchFamily="18" charset="0"/>
                <a:cs typeface="Times New Roman" panose="02020603050405020304" pitchFamily="18" charset="0"/>
              </a:rPr>
              <a:t>Remember a school is only as strong as its community and student success is directly linked to parental and community involvement. </a:t>
            </a:r>
          </a:p>
          <a:p>
            <a:r>
              <a:rPr lang="en-US" sz="2000" dirty="0">
                <a:latin typeface="Times New Roman" panose="02020603050405020304" pitchFamily="18" charset="0"/>
                <a:cs typeface="Times New Roman" panose="02020603050405020304" pitchFamily="18" charset="0"/>
              </a:rPr>
              <a:t>Please stop by the Parent Center, located in the Hank Aaron Battery in C3</a:t>
            </a:r>
          </a:p>
          <a:p>
            <a:endParaRPr lang="en-US" sz="1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673" y="5180345"/>
            <a:ext cx="3105010" cy="1095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34" y="133483"/>
            <a:ext cx="1488576" cy="879002"/>
          </a:xfrm>
          <a:prstGeom prst="rect">
            <a:avLst/>
          </a:prstGeom>
        </p:spPr>
      </p:pic>
    </p:spTree>
    <p:extLst>
      <p:ext uri="{BB962C8B-B14F-4D97-AF65-F5344CB8AC3E}">
        <p14:creationId xmlns:p14="http://schemas.microsoft.com/office/powerpoint/2010/main" val="791381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655" y="753227"/>
            <a:ext cx="9890526" cy="1080940"/>
          </a:xfrm>
        </p:spPr>
        <p:txBody>
          <a:bodyPr/>
          <a:lstStyle/>
          <a:p>
            <a:r>
              <a:rPr lang="en-US" dirty="0">
                <a:solidFill>
                  <a:srgbClr val="FFC000"/>
                </a:solidFill>
                <a:latin typeface="Times New Roman" panose="02020603050405020304" pitchFamily="18" charset="0"/>
                <a:cs typeface="Times New Roman" panose="02020603050405020304" pitchFamily="18" charset="0"/>
              </a:rPr>
              <a:t>Parent Involvement</a:t>
            </a:r>
          </a:p>
        </p:txBody>
      </p:sp>
      <p:sp>
        <p:nvSpPr>
          <p:cNvPr id="3" name="Content Placeholder 2"/>
          <p:cNvSpPr>
            <a:spLocks noGrp="1"/>
          </p:cNvSpPr>
          <p:nvPr>
            <p:ph idx="1"/>
          </p:nvPr>
        </p:nvSpPr>
        <p:spPr>
          <a:xfrm>
            <a:off x="4685845" y="2090057"/>
            <a:ext cx="6661709" cy="3470989"/>
          </a:xfrm>
        </p:spPr>
        <p:txBody>
          <a:bodyPr>
            <a:normAutofit fontScale="62500" lnSpcReduction="20000"/>
          </a:bodyPr>
          <a:lstStyle/>
          <a:p>
            <a:r>
              <a:rPr lang="en-US" sz="2300" b="1" dirty="0">
                <a:latin typeface="Times New Roman" panose="02020603050405020304" pitchFamily="18" charset="0"/>
                <a:cs typeface="Times New Roman" panose="02020603050405020304" pitchFamily="18" charset="0"/>
              </a:rPr>
              <a:t>Parents play such an important role in the lives of their children and serve as their first teachers.</a:t>
            </a:r>
          </a:p>
          <a:p>
            <a:r>
              <a:rPr lang="en-US" sz="2300" b="1" dirty="0">
                <a:latin typeface="Times New Roman" panose="02020603050405020304" pitchFamily="18" charset="0"/>
                <a:cs typeface="Times New Roman" panose="02020603050405020304" pitchFamily="18" charset="0"/>
              </a:rPr>
              <a:t>It is important to know that the attitudes we have about school affects that of a child. </a:t>
            </a:r>
          </a:p>
          <a:p>
            <a:r>
              <a:rPr lang="en-US" sz="2300" b="1" dirty="0">
                <a:latin typeface="Times New Roman" panose="02020603050405020304" pitchFamily="18" charset="0"/>
                <a:cs typeface="Times New Roman" panose="02020603050405020304" pitchFamily="18" charset="0"/>
              </a:rPr>
              <a:t>What we want to offer in the Parent Center is our support. </a:t>
            </a:r>
          </a:p>
          <a:p>
            <a:r>
              <a:rPr lang="en-US" sz="2300" b="1" dirty="0">
                <a:latin typeface="Times New Roman" panose="02020603050405020304" pitchFamily="18" charset="0"/>
                <a:cs typeface="Times New Roman" panose="02020603050405020304" pitchFamily="18" charset="0"/>
              </a:rPr>
              <a:t>We want to provide the parents of </a:t>
            </a:r>
            <a:r>
              <a:rPr lang="en-US" sz="2300" b="1" u="sng" dirty="0">
                <a:latin typeface="Times New Roman" panose="02020603050405020304" pitchFamily="18" charset="0"/>
                <a:cs typeface="Times New Roman" panose="02020603050405020304" pitchFamily="18" charset="0"/>
              </a:rPr>
              <a:t>Henry Louis “Hank” Aaron New Beginnings Academy </a:t>
            </a:r>
            <a:r>
              <a:rPr lang="en-US" sz="2300" b="1" dirty="0">
                <a:latin typeface="Times New Roman" panose="02020603050405020304" pitchFamily="18" charset="0"/>
                <a:cs typeface="Times New Roman" panose="02020603050405020304" pitchFamily="18" charset="0"/>
              </a:rPr>
              <a:t>the tools they need to successfully transcend their child to their next level of achievement. </a:t>
            </a:r>
          </a:p>
          <a:p>
            <a:r>
              <a:rPr lang="en-US" sz="2300" b="1" dirty="0">
                <a:latin typeface="Times New Roman" panose="02020603050405020304" pitchFamily="18" charset="0"/>
                <a:cs typeface="Times New Roman" panose="02020603050405020304" pitchFamily="18" charset="0"/>
              </a:rPr>
              <a:t>We realize that each child is different in their strengths and abilities but that each child can succeed.</a:t>
            </a:r>
          </a:p>
          <a:p>
            <a:endParaRPr lang="en-US" sz="12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680322" y="2336872"/>
            <a:ext cx="3790078" cy="3046891"/>
          </a:xfrm>
        </p:spPr>
        <p:txBody>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2" y="2463114"/>
            <a:ext cx="3790078" cy="30979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251" y="388822"/>
            <a:ext cx="2524125" cy="1809750"/>
          </a:xfrm>
          <a:prstGeom prst="rect">
            <a:avLst/>
          </a:prstGeom>
        </p:spPr>
      </p:pic>
    </p:spTree>
    <p:extLst>
      <p:ext uri="{BB962C8B-B14F-4D97-AF65-F5344CB8AC3E}">
        <p14:creationId xmlns:p14="http://schemas.microsoft.com/office/powerpoint/2010/main" val="1086700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ext uri="{BEBA8EAE-BF5A-486C-A8C5-ECC9F3942E4B}">
                <a14:imgProps xmlns:a14="http://schemas.microsoft.com/office/drawing/2010/main">
                  <a14:imgLayer r:embed="rId3">
                    <a14:imgEffect>
                      <a14:artisticPastelsSmooth/>
                    </a14:imgEffect>
                  </a14:imgLayer>
                </a14:imgProps>
              </a:ext>
            </a:extLst>
          </a:blip>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7115872" y="576650"/>
            <a:ext cx="3290870" cy="1324231"/>
          </a:xfrm>
          <a:prstGeom prst="rect">
            <a:avLst/>
          </a:prstGeom>
        </p:spPr>
      </p:pic>
      <p:pic>
        <p:nvPicPr>
          <p:cNvPr id="7" name="Picture 6"/>
          <p:cNvPicPr>
            <a:picLocks noChangeAspect="1"/>
          </p:cNvPicPr>
          <p:nvPr/>
        </p:nvPicPr>
        <p:blipFill>
          <a:blip r:embed="rId5"/>
          <a:stretch>
            <a:fillRect/>
          </a:stretch>
        </p:blipFill>
        <p:spPr>
          <a:xfrm>
            <a:off x="7349217" y="4079978"/>
            <a:ext cx="3185044" cy="1387762"/>
          </a:xfrm>
          <a:prstGeom prst="rect">
            <a:avLst/>
          </a:prstGeom>
        </p:spPr>
      </p:pic>
      <p:pic>
        <p:nvPicPr>
          <p:cNvPr id="8" name="Picture 7"/>
          <p:cNvPicPr>
            <a:picLocks noChangeAspect="1"/>
          </p:cNvPicPr>
          <p:nvPr/>
        </p:nvPicPr>
        <p:blipFill>
          <a:blip r:embed="rId6"/>
          <a:stretch>
            <a:fillRect/>
          </a:stretch>
        </p:blipFill>
        <p:spPr>
          <a:xfrm>
            <a:off x="8537357" y="2089993"/>
            <a:ext cx="3057994" cy="1800872"/>
          </a:xfrm>
          <a:prstGeom prst="rect">
            <a:avLst/>
          </a:prstGeom>
        </p:spPr>
      </p:pic>
      <p:sp>
        <p:nvSpPr>
          <p:cNvPr id="2" name="Title 1"/>
          <p:cNvSpPr>
            <a:spLocks noGrp="1"/>
          </p:cNvSpPr>
          <p:nvPr>
            <p:ph type="title"/>
          </p:nvPr>
        </p:nvSpPr>
        <p:spPr>
          <a:xfrm>
            <a:off x="864973" y="576650"/>
            <a:ext cx="4143631" cy="1252150"/>
          </a:xfrm>
        </p:spPr>
        <p:txBody>
          <a:bodyPr>
            <a:noAutofit/>
          </a:bodyPr>
          <a:lstStyle/>
          <a:p>
            <a:r>
              <a:rPr lang="en-US" dirty="0">
                <a:solidFill>
                  <a:srgbClr val="FFC000"/>
                </a:solidFill>
                <a:latin typeface="Times New Roman" panose="02020603050405020304" pitchFamily="18" charset="0"/>
                <a:cs typeface="Times New Roman" panose="02020603050405020304" pitchFamily="18" charset="0"/>
              </a:rPr>
              <a:t>School Parent Compacts 2022-2023</a:t>
            </a:r>
          </a:p>
        </p:txBody>
      </p:sp>
      <p:sp>
        <p:nvSpPr>
          <p:cNvPr id="4" name="Text Placeholder 3"/>
          <p:cNvSpPr>
            <a:spLocks noGrp="1"/>
          </p:cNvSpPr>
          <p:nvPr>
            <p:ph type="body" sz="half" idx="2"/>
          </p:nvPr>
        </p:nvSpPr>
        <p:spPr>
          <a:xfrm>
            <a:off x="628136" y="2659625"/>
            <a:ext cx="6345301" cy="1928851"/>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Parents/Guardians and students please sign your 2022-2023 High School and/or Middle School Parent Compacts. </a:t>
            </a:r>
          </a:p>
        </p:txBody>
      </p:sp>
    </p:spTree>
    <p:extLst>
      <p:ext uri="{BB962C8B-B14F-4D97-AF65-F5344CB8AC3E}">
        <p14:creationId xmlns:p14="http://schemas.microsoft.com/office/powerpoint/2010/main" val="1892335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advTm="2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FFC000"/>
                </a:solidFill>
                <a:latin typeface="Times New Roman" panose="02020603050405020304" pitchFamily="18" charset="0"/>
                <a:cs typeface="Times New Roman" panose="02020603050405020304" pitchFamily="18" charset="0"/>
              </a:rPr>
              <a:t>2022-2023 Distribution of Parent and Family Engagement Plan</a:t>
            </a:r>
          </a:p>
        </p:txBody>
      </p:sp>
      <p:pic>
        <p:nvPicPr>
          <p:cNvPr id="5" name="Content Placeholder 4"/>
          <p:cNvPicPr>
            <a:picLocks noGrp="1" noChangeAspect="1"/>
          </p:cNvPicPr>
          <p:nvPr>
            <p:ph idx="1"/>
          </p:nvPr>
        </p:nvPicPr>
        <p:blipFill>
          <a:blip r:embed="rId2"/>
          <a:stretch>
            <a:fillRect/>
          </a:stretch>
        </p:blipFill>
        <p:spPr>
          <a:xfrm>
            <a:off x="763870" y="2813538"/>
            <a:ext cx="3124389" cy="262150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3230197"/>
            <a:ext cx="4694616" cy="1916233"/>
          </a:xfrm>
          <a:prstGeom prst="rect">
            <a:avLst/>
          </a:prstGeom>
        </p:spPr>
      </p:pic>
    </p:spTree>
    <p:extLst>
      <p:ext uri="{BB962C8B-B14F-4D97-AF65-F5344CB8AC3E}">
        <p14:creationId xmlns:p14="http://schemas.microsoft.com/office/powerpoint/2010/main" val="166254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25000">
        <p15:prstTrans prst="drape"/>
      </p:transition>
    </mc:Choice>
    <mc:Fallback xmlns="">
      <p:transition spd="slow" advTm="25000">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70BFC34948D744B04D1F331AD2F357" ma:contentTypeVersion="2" ma:contentTypeDescription="Create a new document." ma:contentTypeScope="" ma:versionID="f60ce453ffc45876fe16fc3150c15cdd">
  <xsd:schema xmlns:xsd="http://www.w3.org/2001/XMLSchema" xmlns:xs="http://www.w3.org/2001/XMLSchema" xmlns:p="http://schemas.microsoft.com/office/2006/metadata/properties" xmlns:ns3="8ef85aae-de47-4257-9485-21aeabf94369" targetNamespace="http://schemas.microsoft.com/office/2006/metadata/properties" ma:root="true" ma:fieldsID="2770c114fbcbda827267f48fce4aff63" ns3:_="">
    <xsd:import namespace="8ef85aae-de47-4257-9485-21aeabf9436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85aae-de47-4257-9485-21aeabf94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6A85E0-0F90-46F0-A0E9-0DC05367C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f85aae-de47-4257-9485-21aeabf943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ADFC93-D188-4B5E-897F-DFE70E40300D}">
  <ds:schemaRefs>
    <ds:schemaRef ds:uri="http://schemas.microsoft.com/sharepoint/v3/contenttype/forms"/>
  </ds:schemaRefs>
</ds:datastoreItem>
</file>

<file path=customXml/itemProps3.xml><?xml version="1.0" encoding="utf-8"?>
<ds:datastoreItem xmlns:ds="http://schemas.openxmlformats.org/officeDocument/2006/customXml" ds:itemID="{D4DE128B-113F-43F9-945E-D93D29CB28B0}">
  <ds:schemaRefs>
    <ds:schemaRef ds:uri="http://purl.org/dc/terms/"/>
    <ds:schemaRef ds:uri="8ef85aae-de47-4257-9485-21aeabf9436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Main Event</Template>
  <TotalTime>1596</TotalTime>
  <Words>1346</Words>
  <Application>Microsoft Office PowerPoint</Application>
  <PresentationFormat>Widescreen</PresentationFormat>
  <Paragraphs>104</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Amasis MT Pro Medium</vt:lpstr>
      <vt:lpstr>Arial</vt:lpstr>
      <vt:lpstr>Calibri</vt:lpstr>
      <vt:lpstr>Century Schoolbook</vt:lpstr>
      <vt:lpstr>Impact</vt:lpstr>
      <vt:lpstr>MinionPro-Regular</vt:lpstr>
      <vt:lpstr>Times New Roman</vt:lpstr>
      <vt:lpstr>Wingdings</vt:lpstr>
      <vt:lpstr>Main Event</vt:lpstr>
      <vt:lpstr>           Welcome Parents/Guardians  Henry Louis “Hank” Aaron  New Beginnings Academy 2022-2023  School year   </vt:lpstr>
      <vt:lpstr>Welcome Parents/Guardians to h.L.H.A.N.B.A</vt:lpstr>
      <vt:lpstr>What is Title 1 parent involvement? </vt:lpstr>
      <vt:lpstr>Wellspring Living A women’s academy that offers life-changing programming for you women (18+) who have experienced difficulty gaining living-wage employment due to life circumstances.  The Women’s Academy offers an invaluable opportunity to equip women in Atlanta’s communities for success. The services we offer are 10 Week Career Readiness program and a 10- week GED Education program:  You must complete the online application to be considered: www.wellspringliving.org or see me Ms Jackson (your Parent Liaison)</vt:lpstr>
      <vt:lpstr>Atlanta Public School Attendance Policy</vt:lpstr>
      <vt:lpstr>***CALLING ALL PARENTS***</vt:lpstr>
      <vt:lpstr>Parent Involvement</vt:lpstr>
      <vt:lpstr>School Parent Compacts 2022-2023</vt:lpstr>
      <vt:lpstr>2022-2023 Distribution of Parent and Family Engagement Plan</vt:lpstr>
      <vt:lpstr>Please complete a survey</vt:lpstr>
      <vt:lpstr>Events for the Year 2022-23 (Fall)</vt:lpstr>
      <vt:lpstr>Cont. of School year events (Winter)</vt:lpstr>
      <vt:lpstr>Cont. of School year events (Spring)</vt:lpstr>
      <vt:lpstr>Your Parent Liaison – Mrs. Jackson</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Parents/Guardians 2018-2019 School year</dc:title>
  <dc:creator>Jackson, Mamie</dc:creator>
  <cp:lastModifiedBy>Perriman, Gerald</cp:lastModifiedBy>
  <cp:revision>118</cp:revision>
  <cp:lastPrinted>2018-10-01T18:28:22Z</cp:lastPrinted>
  <dcterms:created xsi:type="dcterms:W3CDTF">2018-08-16T15:07:40Z</dcterms:created>
  <dcterms:modified xsi:type="dcterms:W3CDTF">2022-09-08T17:35:18Z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0x0101005270BFC34948D744B04D1F331AD2F357</vt:lpwstr>
  </property>
</Properties>
</file>